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legreya Sans" panose="020B0604020202020204" charset="0"/>
      <p:regular r:id="rId12"/>
      <p:bold r:id="rId13"/>
      <p:italic r:id="rId14"/>
      <p:boldItalic r:id="rId15"/>
    </p:embeddedFont>
    <p:embeddedFont>
      <p:font typeface="Alegreya Sans Light" panose="020B0604020202020204" charset="0"/>
      <p:regular r:id="rId16"/>
      <p:bold r:id="rId17"/>
      <p:italic r:id="rId18"/>
      <p:boldItalic r:id="rId19"/>
    </p:embeddedFont>
    <p:embeddedFont>
      <p:font typeface="Alegreya Sans Medium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0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86">
          <p15:clr>
            <a:srgbClr val="9AA0A6"/>
          </p15:clr>
        </p15:guide>
        <p15:guide id="4" orient="horz" pos="8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9CEBD7-2577-49C0-9353-19B47EFFDD94}">
  <a:tblStyle styleId="{059CEBD7-2577-49C0-9353-19B47EFFDD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4" y="72"/>
      </p:cViewPr>
      <p:guideLst>
        <p:guide orient="horz" pos="1706"/>
        <p:guide pos="2880"/>
        <p:guide orient="horz" pos="586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def54c54bc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def54c54bc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1e6d0267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11e6d0267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6ce1052f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6ce1052f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e6d02676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e6d02676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aeefd607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aeefd607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5e0b348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5e0b348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e6d02676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e6d02676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5e0b3484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5e0b3484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5e0b3484e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5e0b3484e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6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2"/>
          </p:nvPr>
        </p:nvSpPr>
        <p:spPr>
          <a:xfrm>
            <a:off x="283803" y="4749850"/>
            <a:ext cx="362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rgbClr val="A0ABBB"/>
                </a:solidFill>
              </a:defRPr>
            </a:lvl1pPr>
            <a:lvl2pPr lvl="1" rtl="0">
              <a:buNone/>
              <a:defRPr sz="800">
                <a:solidFill>
                  <a:srgbClr val="A0ABBB"/>
                </a:solidFill>
              </a:defRPr>
            </a:lvl2pPr>
            <a:lvl3pPr lvl="2" rtl="0">
              <a:buNone/>
              <a:defRPr sz="800">
                <a:solidFill>
                  <a:srgbClr val="A0ABBB"/>
                </a:solidFill>
              </a:defRPr>
            </a:lvl3pPr>
            <a:lvl4pPr lvl="3" rtl="0">
              <a:buNone/>
              <a:defRPr sz="800">
                <a:solidFill>
                  <a:srgbClr val="A0ABBB"/>
                </a:solidFill>
              </a:defRPr>
            </a:lvl4pPr>
            <a:lvl5pPr lvl="4" rtl="0">
              <a:buNone/>
              <a:defRPr sz="800">
                <a:solidFill>
                  <a:srgbClr val="A0ABBB"/>
                </a:solidFill>
              </a:defRPr>
            </a:lvl5pPr>
            <a:lvl6pPr lvl="5" rtl="0">
              <a:buNone/>
              <a:defRPr sz="800">
                <a:solidFill>
                  <a:srgbClr val="A0ABBB"/>
                </a:solidFill>
              </a:defRPr>
            </a:lvl6pPr>
            <a:lvl7pPr lvl="6" rtl="0">
              <a:buNone/>
              <a:defRPr sz="800">
                <a:solidFill>
                  <a:srgbClr val="A0ABBB"/>
                </a:solidFill>
              </a:defRPr>
            </a:lvl7pPr>
            <a:lvl8pPr lvl="7" rtl="0">
              <a:buNone/>
              <a:defRPr sz="800">
                <a:solidFill>
                  <a:srgbClr val="A0ABBB"/>
                </a:solidFill>
              </a:defRPr>
            </a:lvl8pPr>
            <a:lvl9pPr lvl="8" rtl="0">
              <a:buNone/>
              <a:defRPr sz="800">
                <a:solidFill>
                  <a:srgbClr val="A0ABBB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Pack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A7B17"/>
          </p15:clr>
        </p15:guide>
        <p15:guide id="2" pos="233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3025" y="-95727"/>
            <a:ext cx="9449651" cy="531542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-18836" y="4749850"/>
            <a:ext cx="9103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A0ABBB"/>
                </a:solidFill>
              </a:defRPr>
            </a:lvl1pPr>
            <a:lvl2pPr lvl="1" algn="ctr" rtl="0">
              <a:buNone/>
              <a:defRPr>
                <a:solidFill>
                  <a:srgbClr val="A0ABBB"/>
                </a:solidFill>
              </a:defRPr>
            </a:lvl2pPr>
            <a:lvl3pPr lvl="2" algn="ctr" rtl="0">
              <a:buNone/>
              <a:defRPr>
                <a:solidFill>
                  <a:srgbClr val="A0ABBB"/>
                </a:solidFill>
              </a:defRPr>
            </a:lvl3pPr>
            <a:lvl4pPr lvl="3" algn="ctr" rtl="0">
              <a:buNone/>
              <a:defRPr>
                <a:solidFill>
                  <a:srgbClr val="A0ABBB"/>
                </a:solidFill>
              </a:defRPr>
            </a:lvl4pPr>
            <a:lvl5pPr lvl="4" algn="ctr" rtl="0">
              <a:buNone/>
              <a:defRPr>
                <a:solidFill>
                  <a:srgbClr val="A0ABBB"/>
                </a:solidFill>
              </a:defRPr>
            </a:lvl5pPr>
            <a:lvl6pPr lvl="5" algn="ctr" rtl="0">
              <a:buNone/>
              <a:defRPr>
                <a:solidFill>
                  <a:srgbClr val="A0ABBB"/>
                </a:solidFill>
              </a:defRPr>
            </a:lvl6pPr>
            <a:lvl7pPr lvl="6" algn="ctr" rtl="0">
              <a:buNone/>
              <a:defRPr>
                <a:solidFill>
                  <a:srgbClr val="A0ABBB"/>
                </a:solidFill>
              </a:defRPr>
            </a:lvl7pPr>
            <a:lvl8pPr lvl="7" algn="ctr" rtl="0">
              <a:buNone/>
              <a:defRPr>
                <a:solidFill>
                  <a:srgbClr val="A0ABBB"/>
                </a:solidFill>
              </a:defRPr>
            </a:lvl8pPr>
            <a:lvl9pPr lvl="8" algn="ctr" rtl="0">
              <a:buNone/>
              <a:defRPr>
                <a:solidFill>
                  <a:srgbClr val="A0ABB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-41725" y="-102725"/>
            <a:ext cx="9246000" cy="19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41725" y="396100"/>
            <a:ext cx="9246000" cy="79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9375" y="396100"/>
            <a:ext cx="9103800" cy="8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 Medium"/>
              <a:buNone/>
              <a:defRPr sz="2200">
                <a:solidFill>
                  <a:schemeClr val="lt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11700" y="1817525"/>
            <a:ext cx="8520600" cy="27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 sz="1300">
                <a:solidFill>
                  <a:schemeClr val="lt1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.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2"/>
          </p:nvPr>
        </p:nvSpPr>
        <p:spPr>
          <a:xfrm>
            <a:off x="283803" y="4749850"/>
            <a:ext cx="362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rgbClr val="A0ABBB"/>
                </a:solidFill>
              </a:defRPr>
            </a:lvl1pPr>
            <a:lvl2pPr lvl="1" rtl="0">
              <a:buNone/>
              <a:defRPr sz="800">
                <a:solidFill>
                  <a:srgbClr val="A0ABBB"/>
                </a:solidFill>
              </a:defRPr>
            </a:lvl2pPr>
            <a:lvl3pPr lvl="2" rtl="0">
              <a:buNone/>
              <a:defRPr sz="800">
                <a:solidFill>
                  <a:srgbClr val="A0ABBB"/>
                </a:solidFill>
              </a:defRPr>
            </a:lvl3pPr>
            <a:lvl4pPr lvl="3" rtl="0">
              <a:buNone/>
              <a:defRPr sz="800">
                <a:solidFill>
                  <a:srgbClr val="A0ABBB"/>
                </a:solidFill>
              </a:defRPr>
            </a:lvl4pPr>
            <a:lvl5pPr lvl="4" rtl="0">
              <a:buNone/>
              <a:defRPr sz="800">
                <a:solidFill>
                  <a:srgbClr val="A0ABBB"/>
                </a:solidFill>
              </a:defRPr>
            </a:lvl5pPr>
            <a:lvl6pPr lvl="5" rtl="0">
              <a:buNone/>
              <a:defRPr sz="800">
                <a:solidFill>
                  <a:srgbClr val="A0ABBB"/>
                </a:solidFill>
              </a:defRPr>
            </a:lvl6pPr>
            <a:lvl7pPr lvl="6" rtl="0">
              <a:buNone/>
              <a:defRPr sz="800">
                <a:solidFill>
                  <a:srgbClr val="A0ABBB"/>
                </a:solidFill>
              </a:defRPr>
            </a:lvl7pPr>
            <a:lvl8pPr lvl="7" rtl="0">
              <a:buNone/>
              <a:defRPr sz="800">
                <a:solidFill>
                  <a:srgbClr val="A0ABBB"/>
                </a:solidFill>
              </a:defRPr>
            </a:lvl8pPr>
            <a:lvl9pPr lvl="8" rtl="0">
              <a:buNone/>
              <a:defRPr sz="800">
                <a:solidFill>
                  <a:srgbClr val="A0ABBB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Pack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SECTION_HEADER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3025" y="-95727"/>
            <a:ext cx="9449651" cy="531542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-41725" y="-102725"/>
            <a:ext cx="9246000" cy="19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">
  <p:cSld name="TITLE_4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10800000" flipH="1">
            <a:off x="0" y="819025"/>
            <a:ext cx="9144000" cy="433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300"/>
              <a:buChar char="•"/>
              <a:defRPr sz="1300">
                <a:solidFill>
                  <a:srgbClr val="120854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–"/>
              <a:defRPr sz="1100">
                <a:solidFill>
                  <a:srgbClr val="120854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•"/>
              <a:defRPr sz="1100">
                <a:solidFill>
                  <a:srgbClr val="120854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–"/>
              <a:defRPr sz="1100">
                <a:solidFill>
                  <a:srgbClr val="120854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○"/>
              <a:defRPr sz="1100">
                <a:solidFill>
                  <a:srgbClr val="120854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■"/>
              <a:defRPr sz="1100">
                <a:solidFill>
                  <a:srgbClr val="120854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●"/>
              <a:defRPr sz="1100">
                <a:solidFill>
                  <a:srgbClr val="120854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○"/>
              <a:defRPr sz="1100">
                <a:solidFill>
                  <a:srgbClr val="120854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."/>
              <a:defRPr sz="1100">
                <a:solidFill>
                  <a:srgbClr val="120854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41725" y="-102725"/>
            <a:ext cx="9246000" cy="19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A0ABBB"/>
                </a:solidFill>
              </a:defRPr>
            </a:lvl1pPr>
            <a:lvl2pPr lvl="1" algn="ctr" rtl="0">
              <a:buNone/>
              <a:defRPr sz="800">
                <a:solidFill>
                  <a:srgbClr val="A0ABBB"/>
                </a:solidFill>
              </a:defRPr>
            </a:lvl2pPr>
            <a:lvl3pPr lvl="2" algn="ctr" rtl="0">
              <a:buNone/>
              <a:defRPr sz="800">
                <a:solidFill>
                  <a:srgbClr val="A0ABBB"/>
                </a:solidFill>
              </a:defRPr>
            </a:lvl3pPr>
            <a:lvl4pPr lvl="3" algn="ctr" rtl="0">
              <a:buNone/>
              <a:defRPr sz="800">
                <a:solidFill>
                  <a:srgbClr val="A0ABBB"/>
                </a:solidFill>
              </a:defRPr>
            </a:lvl4pPr>
            <a:lvl5pPr lvl="4" algn="ctr" rtl="0">
              <a:buNone/>
              <a:defRPr sz="800">
                <a:solidFill>
                  <a:srgbClr val="A0ABBB"/>
                </a:solidFill>
              </a:defRPr>
            </a:lvl5pPr>
            <a:lvl6pPr lvl="5" algn="ctr" rtl="0">
              <a:buNone/>
              <a:defRPr sz="800">
                <a:solidFill>
                  <a:srgbClr val="A0ABBB"/>
                </a:solidFill>
              </a:defRPr>
            </a:lvl6pPr>
            <a:lvl7pPr lvl="6" algn="ctr" rtl="0">
              <a:buNone/>
              <a:defRPr sz="800">
                <a:solidFill>
                  <a:srgbClr val="A0ABBB"/>
                </a:solidFill>
              </a:defRPr>
            </a:lvl7pPr>
            <a:lvl8pPr lvl="7" algn="ctr" rtl="0">
              <a:buNone/>
              <a:defRPr sz="800">
                <a:solidFill>
                  <a:srgbClr val="A0ABBB"/>
                </a:solidFill>
              </a:defRPr>
            </a:lvl8pPr>
            <a:lvl9pPr lvl="8" algn="ctr" rtl="0">
              <a:buNone/>
              <a:defRPr sz="800">
                <a:solidFill>
                  <a:srgbClr val="A0ABB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2"/>
          </p:nvPr>
        </p:nvSpPr>
        <p:spPr>
          <a:xfrm>
            <a:off x="283803" y="4749850"/>
            <a:ext cx="362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rgbClr val="A0ABBB"/>
                </a:solidFill>
              </a:defRPr>
            </a:lvl1pPr>
            <a:lvl2pPr lvl="1" rtl="0">
              <a:buNone/>
              <a:defRPr sz="800">
                <a:solidFill>
                  <a:srgbClr val="A0ABBB"/>
                </a:solidFill>
              </a:defRPr>
            </a:lvl2pPr>
            <a:lvl3pPr lvl="2" rtl="0">
              <a:buNone/>
              <a:defRPr sz="800">
                <a:solidFill>
                  <a:srgbClr val="A0ABBB"/>
                </a:solidFill>
              </a:defRPr>
            </a:lvl3pPr>
            <a:lvl4pPr lvl="3" rtl="0">
              <a:buNone/>
              <a:defRPr sz="800">
                <a:solidFill>
                  <a:srgbClr val="A0ABBB"/>
                </a:solidFill>
              </a:defRPr>
            </a:lvl4pPr>
            <a:lvl5pPr lvl="4" rtl="0">
              <a:buNone/>
              <a:defRPr sz="800">
                <a:solidFill>
                  <a:srgbClr val="A0ABBB"/>
                </a:solidFill>
              </a:defRPr>
            </a:lvl5pPr>
            <a:lvl6pPr lvl="5" rtl="0">
              <a:buNone/>
              <a:defRPr sz="800">
                <a:solidFill>
                  <a:srgbClr val="A0ABBB"/>
                </a:solidFill>
              </a:defRPr>
            </a:lvl6pPr>
            <a:lvl7pPr lvl="6" rtl="0">
              <a:buNone/>
              <a:defRPr sz="800">
                <a:solidFill>
                  <a:srgbClr val="A0ABBB"/>
                </a:solidFill>
              </a:defRPr>
            </a:lvl7pPr>
            <a:lvl8pPr lvl="7" rtl="0">
              <a:buNone/>
              <a:defRPr sz="800">
                <a:solidFill>
                  <a:srgbClr val="A0ABBB"/>
                </a:solidFill>
              </a:defRPr>
            </a:lvl8pPr>
            <a:lvl9pPr lvl="8" rtl="0">
              <a:buNone/>
              <a:defRPr sz="800">
                <a:solidFill>
                  <a:srgbClr val="A0ABBB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Pack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rot="10800000" flipH="1">
            <a:off x="0" y="819025"/>
            <a:ext cx="9144000" cy="433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legreya Sans"/>
              <a:buNone/>
              <a:defRPr sz="25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300"/>
              <a:buFont typeface="Alegreya Sans Light"/>
              <a:buChar char="•"/>
              <a:defRPr sz="13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–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•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–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○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■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●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○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.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41725" y="-102725"/>
            <a:ext cx="9246000" cy="19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83803" y="4749850"/>
            <a:ext cx="362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Pack</a:t>
            </a: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2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algn="ctr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algn="ctr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algn="ctr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algn="ctr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algn="ctr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algn="ctr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algn="ctr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subTitle" idx="4294967295"/>
          </p:nvPr>
        </p:nvSpPr>
        <p:spPr>
          <a:xfrm>
            <a:off x="277025" y="2851775"/>
            <a:ext cx="4641300" cy="2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Day ## Month, ##.##am (UK)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ctrTitle" idx="4294967295"/>
          </p:nvPr>
        </p:nvSpPr>
        <p:spPr>
          <a:xfrm>
            <a:off x="239875" y="2294900"/>
            <a:ext cx="8422500" cy="6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Board Pack: Trading Update for [PERIOD]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4294967295"/>
          </p:nvPr>
        </p:nvSpPr>
        <p:spPr>
          <a:xfrm>
            <a:off x="418588" y="3855825"/>
            <a:ext cx="2704800" cy="2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Password if required: ####</a:t>
            </a:r>
            <a:endParaRPr sz="1300"/>
          </a:p>
        </p:txBody>
      </p:sp>
      <p:sp>
        <p:nvSpPr>
          <p:cNvPr id="41" name="Google Shape;41;p6"/>
          <p:cNvSpPr/>
          <p:nvPr/>
        </p:nvSpPr>
        <p:spPr>
          <a:xfrm>
            <a:off x="418600" y="3368106"/>
            <a:ext cx="2090400" cy="427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[Zoom/Teams link]</a:t>
            </a:r>
            <a:endParaRPr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-18836" y="4749850"/>
            <a:ext cx="9103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29375" y="396100"/>
            <a:ext cx="9103800" cy="8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graphicFrame>
        <p:nvGraphicFramePr>
          <p:cNvPr id="48" name="Google Shape;48;p7"/>
          <p:cNvGraphicFramePr/>
          <p:nvPr/>
        </p:nvGraphicFramePr>
        <p:xfrm>
          <a:off x="961775" y="1465050"/>
          <a:ext cx="7239000" cy="3209080"/>
        </p:xfrm>
        <a:graphic>
          <a:graphicData uri="http://schemas.openxmlformats.org/drawingml/2006/table">
            <a:tbl>
              <a:tblPr>
                <a:noFill/>
                <a:tableStyleId>{059CEBD7-2577-49C0-9353-19B47EFFDD94}</a:tableStyleId>
              </a:tblPr>
              <a:tblGrid>
                <a:gridCol w="56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Big questions</a:t>
                      </a:r>
                      <a:endParaRPr sz="1300">
                        <a:solidFill>
                          <a:schemeClr val="lt1"/>
                        </a:solidFill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Page #</a:t>
                      </a:r>
                      <a:endParaRPr>
                        <a:solidFill>
                          <a:schemeClr val="lt1"/>
                        </a:solidFill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Corporate governance</a:t>
                      </a:r>
                      <a:endParaRPr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Page #</a:t>
                      </a:r>
                      <a:endParaRPr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CEO Report</a:t>
                      </a:r>
                      <a:endParaRPr sz="1300">
                        <a:solidFill>
                          <a:schemeClr val="lt1"/>
                        </a:solidFill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Page #</a:t>
                      </a:r>
                      <a:endParaRPr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CTO/COO/Other board attendee] Report</a:t>
                      </a:r>
                      <a:endParaRPr sz="1300">
                        <a:solidFill>
                          <a:schemeClr val="lt1"/>
                        </a:solidFill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Page #</a:t>
                      </a:r>
                      <a:endParaRPr>
                        <a:solidFill>
                          <a:schemeClr val="lt1"/>
                        </a:solidFill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HR Report</a:t>
                      </a:r>
                      <a:endParaRPr sz="1300">
                        <a:solidFill>
                          <a:schemeClr val="lt1"/>
                        </a:solidFill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Page #</a:t>
                      </a:r>
                      <a:endParaRPr>
                        <a:solidFill>
                          <a:schemeClr val="lt1"/>
                        </a:solidFill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Financial report</a:t>
                      </a:r>
                      <a:endParaRPr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Page #</a:t>
                      </a:r>
                      <a:endParaRPr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Appendix - [ADDITIONAL CONTENT]</a:t>
                      </a:r>
                      <a:endParaRPr>
                        <a:solidFill>
                          <a:schemeClr val="lt1"/>
                        </a:solidFill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Page #</a:t>
                      </a:r>
                      <a:endParaRPr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Current big questions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Big questions</a:t>
            </a:r>
            <a:endParaRPr b="1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400"/>
              <a:buFont typeface="Alegreya Sans"/>
              <a:buChar char="●"/>
            </a:pPr>
            <a:r>
              <a:rPr lang="en">
                <a:solidFill>
                  <a:srgbClr val="0D305C"/>
                </a:solidFill>
              </a:rPr>
              <a:t>[What are the big questions the board should seek to answer at this board meeting?]</a:t>
            </a:r>
            <a:endParaRPr>
              <a:solidFill>
                <a:srgbClr val="0D305C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Corporate Governance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Prior minutes: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lang="en">
                <a:solidFill>
                  <a:schemeClr val="dk2"/>
                </a:solidFill>
              </a:rPr>
              <a:t>Board Meeting Trading Update for [PERIOD] </a:t>
            </a:r>
            <a:r>
              <a:rPr lang="en">
                <a:solidFill>
                  <a:srgbClr val="0D305C"/>
                </a:solidFill>
              </a:rPr>
              <a:t>(link)</a:t>
            </a:r>
            <a:endParaRPr>
              <a:solidFill>
                <a:srgbClr val="0D305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[Subtopic]</a:t>
            </a:r>
            <a:endParaRPr b="1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300"/>
              <a:buChar char="●"/>
            </a:pPr>
            <a:r>
              <a:rPr lang="en">
                <a:solidFill>
                  <a:srgbClr val="0D305C"/>
                </a:solidFill>
              </a:rPr>
              <a:t>Typical subtopics are:</a:t>
            </a:r>
            <a:endParaRPr>
              <a:solidFill>
                <a:srgbClr val="0D305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100"/>
              <a:buChar char="○"/>
            </a:pPr>
            <a:r>
              <a:rPr lang="en">
                <a:solidFill>
                  <a:srgbClr val="0D305C"/>
                </a:solidFill>
              </a:rPr>
              <a:t>Share issuance</a:t>
            </a:r>
            <a:endParaRPr>
              <a:solidFill>
                <a:srgbClr val="0D305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100"/>
              <a:buChar char="○"/>
            </a:pPr>
            <a:r>
              <a:rPr lang="en">
                <a:solidFill>
                  <a:srgbClr val="0D305C"/>
                </a:solidFill>
              </a:rPr>
              <a:t>Companies house filings</a:t>
            </a:r>
            <a:endParaRPr>
              <a:solidFill>
                <a:srgbClr val="0D305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100"/>
              <a:buChar char="○"/>
            </a:pPr>
            <a:r>
              <a:rPr lang="en">
                <a:solidFill>
                  <a:srgbClr val="0D305C"/>
                </a:solidFill>
              </a:rPr>
              <a:t>Extra board meetings</a:t>
            </a:r>
            <a:endParaRPr>
              <a:solidFill>
                <a:srgbClr val="0D305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100"/>
              <a:buChar char="○"/>
            </a:pPr>
            <a:r>
              <a:rPr lang="en">
                <a:solidFill>
                  <a:srgbClr val="0D305C"/>
                </a:solidFill>
              </a:rPr>
              <a:t>Fundraise</a:t>
            </a:r>
            <a:endParaRPr>
              <a:solidFill>
                <a:srgbClr val="0D305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464500" cy="301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[Sub-topic]</a:t>
            </a:r>
            <a:endParaRPr b="1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400"/>
              <a:buFont typeface="Alegreya Sans"/>
              <a:buChar char="●"/>
            </a:pPr>
            <a:r>
              <a:rPr lang="en">
                <a:solidFill>
                  <a:srgbClr val="0D305C"/>
                </a:solidFill>
              </a:rPr>
              <a:t>Key subtopics for the CEO to report on include will be determined by your business and led by your KPIs</a:t>
            </a:r>
            <a:endParaRPr>
              <a:solidFill>
                <a:srgbClr val="0D30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D305C"/>
              </a:solidFill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CEO Report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464500" cy="301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[Sub-topic]</a:t>
            </a:r>
            <a:endParaRPr b="1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400"/>
              <a:buFont typeface="Alegreya Sans"/>
              <a:buChar char="●"/>
            </a:pPr>
            <a:r>
              <a:rPr lang="en">
                <a:solidFill>
                  <a:srgbClr val="0D305C"/>
                </a:solidFill>
              </a:rPr>
              <a:t>Update from the key exec </a:t>
            </a:r>
            <a:endParaRPr>
              <a:solidFill>
                <a:srgbClr val="0D30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D305C"/>
              </a:solidFill>
            </a:endParaRPr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CTO/COO/Other Key Exec Report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Financial Report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0" y="930575"/>
            <a:ext cx="91440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300"/>
              <a:buFont typeface="Rubik Light"/>
              <a:buChar char="●"/>
            </a:pPr>
            <a:r>
              <a:rPr lang="en" sz="1300" b="1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Full Financials</a:t>
            </a:r>
            <a:r>
              <a:rPr lang="en" sz="1300">
                <a:solidFill>
                  <a:srgbClr val="0D305C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: Management accounts as at end [MONTH] shown here [LINK TO MANAGEMENT ACCTS].</a:t>
            </a:r>
            <a:endParaRPr sz="1300">
              <a:solidFill>
                <a:srgbClr val="0D305C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300"/>
              <a:buFont typeface="Rubik Light"/>
              <a:buChar char="●"/>
            </a:pPr>
            <a:r>
              <a:rPr lang="en" sz="1300" b="1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Cash at bank</a:t>
            </a:r>
            <a:r>
              <a:rPr lang="en" sz="1300">
                <a:solidFill>
                  <a:srgbClr val="0D305C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: £###k as at [DATE]</a:t>
            </a:r>
            <a:endParaRPr sz="1300">
              <a:solidFill>
                <a:srgbClr val="0D305C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300"/>
              <a:buFont typeface="Rubik Light"/>
              <a:buChar char="●"/>
            </a:pPr>
            <a:r>
              <a:rPr lang="en" sz="1300" b="1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Forecast runway until: </a:t>
            </a:r>
            <a:r>
              <a:rPr lang="en" sz="1300">
                <a:solidFill>
                  <a:srgbClr val="0D305C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[DATE]</a:t>
            </a:r>
            <a:endParaRPr sz="1300">
              <a:solidFill>
                <a:srgbClr val="0D305C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300"/>
              <a:buFont typeface="Rubik Light"/>
              <a:buChar char="●"/>
            </a:pPr>
            <a:r>
              <a:rPr lang="en" sz="1300" b="1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[PERIOD]  financial comment</a:t>
            </a:r>
            <a:r>
              <a:rPr lang="en" sz="1300">
                <a:solidFill>
                  <a:srgbClr val="3B5063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: </a:t>
            </a:r>
            <a:endParaRPr sz="1300">
              <a:solidFill>
                <a:srgbClr val="3B5063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300"/>
              <a:buFont typeface="Alegreya Sans Light"/>
              <a:buAutoNum type="alphaLcPeriod"/>
            </a:pPr>
            <a:r>
              <a:rPr lang="en" sz="1300">
                <a:solidFill>
                  <a:srgbClr val="0D305C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Comments on any one-off items impacting financials during the period</a:t>
            </a:r>
            <a:endParaRPr sz="1300">
              <a:solidFill>
                <a:srgbClr val="0D305C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464500" cy="301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[Sub-topic]</a:t>
            </a:r>
            <a:endParaRPr b="1" dirty="0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400"/>
              <a:buFont typeface="Alegreya Sans"/>
              <a:buChar char="●"/>
            </a:pPr>
            <a:r>
              <a:rPr lang="en-GB">
                <a:solidFill>
                  <a:srgbClr val="0D305C"/>
                </a:solidFill>
              </a:rPr>
              <a:t>As required</a:t>
            </a:r>
            <a:endParaRPr dirty="0">
              <a:solidFill>
                <a:srgbClr val="0D30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D305C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Appendix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 idx="4294967295"/>
          </p:nvPr>
        </p:nvSpPr>
        <p:spPr>
          <a:xfrm>
            <a:off x="239875" y="2294900"/>
            <a:ext cx="8422500" cy="6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Your contact details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ghtfish Ventures">
  <a:themeElements>
    <a:clrScheme name="Streamline">
      <a:dk1>
        <a:srgbClr val="61C2C2"/>
      </a:dk1>
      <a:lt1>
        <a:srgbClr val="FFFFFF"/>
      </a:lt1>
      <a:dk2>
        <a:srgbClr val="120854"/>
      </a:dk2>
      <a:lt2>
        <a:srgbClr val="F4F7F9"/>
      </a:lt2>
      <a:accent1>
        <a:srgbClr val="0A7ABF"/>
      </a:accent1>
      <a:accent2>
        <a:srgbClr val="61C2C2"/>
      </a:accent2>
      <a:accent3>
        <a:srgbClr val="9990F0"/>
      </a:accent3>
      <a:accent4>
        <a:srgbClr val="80AEDB"/>
      </a:accent4>
      <a:accent5>
        <a:srgbClr val="120854"/>
      </a:accent5>
      <a:accent6>
        <a:srgbClr val="AFD9DA"/>
      </a:accent6>
      <a:hlink>
        <a:srgbClr val="0A7ABF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On-screen Show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Alegreya Sans</vt:lpstr>
      <vt:lpstr>Rubik Light</vt:lpstr>
      <vt:lpstr>Alegreya Sans Light</vt:lpstr>
      <vt:lpstr>Arial</vt:lpstr>
      <vt:lpstr>Alegreya Sans Medium</vt:lpstr>
      <vt:lpstr>Lightfish Ventures</vt:lpstr>
      <vt:lpstr>Board Pack: Trading Update for [PERIOD]</vt:lpstr>
      <vt:lpstr>Agenda</vt:lpstr>
      <vt:lpstr>Current big questions</vt:lpstr>
      <vt:lpstr>Corporate Governance</vt:lpstr>
      <vt:lpstr>CEO Report</vt:lpstr>
      <vt:lpstr>CTO/COO/Other Key Exec Report</vt:lpstr>
      <vt:lpstr>Financial Report</vt:lpstr>
      <vt:lpstr>Appendix</vt:lpstr>
      <vt:lpstr>Your 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Pack: Trading Update for [PERIOD]</dc:title>
  <dc:creator>Tom Scarborough</dc:creator>
  <cp:lastModifiedBy>Tom Scarborough</cp:lastModifiedBy>
  <cp:revision>2</cp:revision>
  <dcterms:modified xsi:type="dcterms:W3CDTF">2023-11-03T14:28:49Z</dcterms:modified>
</cp:coreProperties>
</file>